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56F7E3D-5880-47AC-A6B2-4BA38B701B28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D13243D-0311-4663-AC02-09BA9A065A8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37992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3243D-0311-4663-AC02-09BA9A065A81}" type="slidenum">
              <a:rPr lang="ar-IQ" smtClean="0"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3150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3243D-0311-4663-AC02-09BA9A065A81}" type="slidenum">
              <a:rPr lang="ar-IQ" smtClean="0"/>
              <a:t>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53434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3243D-0311-4663-AC02-09BA9A065A81}" type="slidenum">
              <a:rPr lang="ar-IQ" smtClean="0"/>
              <a:t>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7058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0986-5683-4255-AF3C-AAD14541EEE3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0FB6-62A6-4DDA-9E9E-75076D4184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463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0986-5683-4255-AF3C-AAD14541EEE3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0FB6-62A6-4DDA-9E9E-75076D4184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36095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0986-5683-4255-AF3C-AAD14541EEE3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0FB6-62A6-4DDA-9E9E-75076D4184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5961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0986-5683-4255-AF3C-AAD14541EEE3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0FB6-62A6-4DDA-9E9E-75076D4184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90001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0986-5683-4255-AF3C-AAD14541EEE3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0FB6-62A6-4DDA-9E9E-75076D4184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3310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0986-5683-4255-AF3C-AAD14541EEE3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0FB6-62A6-4DDA-9E9E-75076D4184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4058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0986-5683-4255-AF3C-AAD14541EEE3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0FB6-62A6-4DDA-9E9E-75076D4184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128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0986-5683-4255-AF3C-AAD14541EEE3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0FB6-62A6-4DDA-9E9E-75076D4184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456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0986-5683-4255-AF3C-AAD14541EEE3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0FB6-62A6-4DDA-9E9E-75076D4184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801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0986-5683-4255-AF3C-AAD14541EEE3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0FB6-62A6-4DDA-9E9E-75076D4184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23511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0986-5683-4255-AF3C-AAD14541EEE3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0FB6-62A6-4DDA-9E9E-75076D4184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094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E0986-5683-4255-AF3C-AAD14541EEE3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B0FB6-62A6-4DDA-9E9E-75076D4184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65059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file:///H:\New%20Folder%20(2)\block_A_3.mpg" TargetMode="External"/><Relationship Id="rId3" Type="http://schemas.openxmlformats.org/officeDocument/2006/relationships/image" Target="../media/image2.jpeg"/><Relationship Id="rId7" Type="http://schemas.openxmlformats.org/officeDocument/2006/relationships/hyperlink" Target="file:///H:\New%20Folder%20(2)\taktikAttak_A_4.mpg" TargetMode="External"/><Relationship Id="rId2" Type="http://schemas.openxmlformats.org/officeDocument/2006/relationships/hyperlink" Target="file:///I:\medias\USA_match44_1.m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file:///H:\New%20Folder%20(2)\passe_A_4.mpg" TargetMode="External"/><Relationship Id="rId5" Type="http://schemas.openxmlformats.org/officeDocument/2006/relationships/hyperlink" Target="file:///H:\New%20Folder%20(2)\reception_A_1.mpg" TargetMode="External"/><Relationship Id="rId4" Type="http://schemas.openxmlformats.org/officeDocument/2006/relationships/hyperlink" Target="file:///H:\New%20Folder%20(2)\service_A_3.mpg" TargetMode="External"/><Relationship Id="rId9" Type="http://schemas.openxmlformats.org/officeDocument/2006/relationships/hyperlink" Target="file:///H:\New%20Folder%20(2)\techdefense_A_1_bis.m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313" y="1814513"/>
            <a:ext cx="4651375" cy="323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425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093079" y="591264"/>
            <a:ext cx="6768752" cy="1973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42900" marR="0" lvl="0" indent="-342900" algn="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ar-IQ" sz="40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ar-IQ" altLang="ar-IQ" sz="4000" b="1" kern="0" dirty="0" smtClean="0">
                <a:solidFill>
                  <a:srgbClr val="009999"/>
                </a:solidFill>
                <a:latin typeface="Arial"/>
                <a:cs typeface="Andalus" pitchFamily="18" charset="-78"/>
              </a:rPr>
              <a:t>المهارات الاساسية بالكرة الطائرة</a:t>
            </a:r>
            <a:endParaRPr lang="ar-IQ" altLang="ar-IQ" sz="4000" b="1" kern="0" dirty="0" smtClean="0">
              <a:solidFill>
                <a:srgbClr val="009999"/>
              </a:solidFill>
              <a:latin typeface="Arial"/>
              <a:cs typeface="Andalus" pitchFamily="18" charset="-78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ar-IQ" altLang="ar-IQ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ndalus" pitchFamily="18" charset="-78"/>
              </a:rPr>
              <a:t>اعداد محمد رحيم فعيل</a:t>
            </a:r>
            <a:endParaRPr kumimoji="0" lang="en-US" altLang="ar-IQ" sz="4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ndalus" pitchFamily="18" charset="-78"/>
            </a:endParaRPr>
          </a:p>
        </p:txBody>
      </p:sp>
      <p:pic>
        <p:nvPicPr>
          <p:cNvPr id="4" name="Picture 24" descr="13618729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113088"/>
            <a:ext cx="2587625" cy="374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3483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323850" y="215900"/>
            <a:ext cx="8064500" cy="1341438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00FF00">
                  <a:alpha val="37999"/>
                </a:srgbClr>
              </a:gs>
              <a:gs pos="100000">
                <a:srgbClr val="B2FFB2">
                  <a:alpha val="7999"/>
                </a:srgbClr>
              </a:gs>
            </a:gsLst>
            <a:lin ang="5400000" scaled="1"/>
          </a:gra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4800" b="1" i="0" u="none" strike="noStrike" kern="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المهارات الأساسية فى الكرة الطائرة</a:t>
            </a:r>
            <a:endParaRPr kumimoji="0" lang="en-US" altLang="ar-IQ" sz="5400" b="0" i="0" u="none" strike="noStrike" kern="0" cap="none" spc="0" normalizeH="0" baseline="0" noProof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37" descr="1361872964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413" y="2781300"/>
            <a:ext cx="1670050" cy="241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651500" y="2205038"/>
            <a:ext cx="2663825" cy="790575"/>
          </a:xfrm>
          <a:prstGeom prst="rect">
            <a:avLst/>
          </a:prstGeom>
          <a:solidFill>
            <a:srgbClr val="FFFFCC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الإرسال</a:t>
            </a:r>
            <a:endParaRPr kumimoji="0" lang="en-US" altLang="ar-IQ" sz="6600" b="0" i="0" u="none" strike="noStrike" kern="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2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7092950" y="3141663"/>
            <a:ext cx="576263" cy="1009650"/>
          </a:xfrm>
          <a:prstGeom prst="downArrowCallout">
            <a:avLst>
              <a:gd name="adj1" fmla="val 25000"/>
              <a:gd name="adj2" fmla="val 25000"/>
              <a:gd name="adj3" fmla="val 29201"/>
              <a:gd name="adj4" fmla="val 66667"/>
            </a:avLst>
          </a:prstGeom>
          <a:solidFill>
            <a:srgbClr val="333399"/>
          </a:solidFill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IQ" altLang="ar-IQ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6243638" y="4149725"/>
            <a:ext cx="2360612" cy="936625"/>
          </a:xfrm>
          <a:prstGeom prst="rect">
            <a:avLst/>
          </a:prstGeom>
          <a:solidFill>
            <a:srgbClr val="FFFFCC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altLang="ar-IQ" sz="60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الاستقبال</a:t>
            </a:r>
            <a:endParaRPr kumimoji="0" lang="en-US" altLang="ar-IQ" sz="6000" b="0" i="0" u="none" strike="noStrike" kern="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23">
            <a:hlinkClick r:id="rId5" action="ppaction://hlinkfile"/>
          </p:cNvPr>
          <p:cNvSpPr>
            <a:spLocks noChangeArrowheads="1"/>
          </p:cNvSpPr>
          <p:nvPr/>
        </p:nvSpPr>
        <p:spPr bwMode="auto">
          <a:xfrm>
            <a:off x="6948488" y="5229225"/>
            <a:ext cx="936625" cy="7191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3399"/>
          </a:solidFill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IQ" altLang="ar-IQ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24"/>
          <p:cNvSpPr txBox="1">
            <a:spLocks noChangeArrowheads="1"/>
          </p:cNvSpPr>
          <p:nvPr/>
        </p:nvSpPr>
        <p:spPr bwMode="auto">
          <a:xfrm>
            <a:off x="4643438" y="6100763"/>
            <a:ext cx="2952750" cy="6413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altLang="ar-IQ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الاعداد (التمرير)</a:t>
            </a:r>
            <a:endParaRPr kumimoji="0" lang="en-US" altLang="ar-IQ" sz="3600" b="1" i="0" u="none" strike="noStrike" kern="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25">
            <a:hlinkClick r:id="rId6" action="ppaction://hlinkfile"/>
          </p:cNvPr>
          <p:cNvSpPr>
            <a:spLocks noChangeArrowheads="1"/>
          </p:cNvSpPr>
          <p:nvPr/>
        </p:nvSpPr>
        <p:spPr bwMode="auto">
          <a:xfrm>
            <a:off x="3492500" y="5994400"/>
            <a:ext cx="1008063" cy="863600"/>
          </a:xfrm>
          <a:prstGeom prst="leftArrow">
            <a:avLst>
              <a:gd name="adj1" fmla="val 50000"/>
              <a:gd name="adj2" fmla="val 29182"/>
            </a:avLst>
          </a:prstGeom>
          <a:solidFill>
            <a:srgbClr val="333399"/>
          </a:solidFill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IQ" altLang="ar-IQ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323850" y="5945188"/>
            <a:ext cx="2735263" cy="57943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altLang="ar-IQ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الضرب الساحق</a:t>
            </a:r>
            <a:endParaRPr kumimoji="0" lang="en-US" altLang="ar-IQ" sz="3200" b="1" i="0" u="none" strike="noStrike" kern="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27">
            <a:hlinkClick r:id="rId7" action="ppaction://hlinkfile"/>
          </p:cNvPr>
          <p:cNvSpPr>
            <a:spLocks noChangeArrowheads="1"/>
          </p:cNvSpPr>
          <p:nvPr/>
        </p:nvSpPr>
        <p:spPr bwMode="auto">
          <a:xfrm>
            <a:off x="1187450" y="5013325"/>
            <a:ext cx="1081088" cy="792163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333399"/>
          </a:solidFill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IQ" altLang="ar-IQ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28"/>
          <p:cNvSpPr txBox="1">
            <a:spLocks noChangeArrowheads="1"/>
          </p:cNvSpPr>
          <p:nvPr/>
        </p:nvSpPr>
        <p:spPr bwMode="auto">
          <a:xfrm>
            <a:off x="539750" y="4289425"/>
            <a:ext cx="2232025" cy="57943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altLang="ar-IQ" sz="3200" b="1" i="0" u="none" strike="noStrike" kern="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حائط الصد</a:t>
            </a:r>
            <a:endParaRPr kumimoji="0" lang="en-US" altLang="ar-IQ" sz="3200" b="1" i="0" u="none" strike="noStrike" kern="0" cap="none" spc="0" normalizeH="0" baseline="0" noProof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29">
            <a:hlinkClick r:id="rId8" action="ppaction://hlinkfile"/>
          </p:cNvPr>
          <p:cNvSpPr>
            <a:spLocks noChangeArrowheads="1"/>
          </p:cNvSpPr>
          <p:nvPr/>
        </p:nvSpPr>
        <p:spPr bwMode="auto">
          <a:xfrm>
            <a:off x="1187450" y="3429000"/>
            <a:ext cx="1223963" cy="6477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333399"/>
          </a:solidFill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IQ" altLang="ar-IQ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250825" y="2492375"/>
            <a:ext cx="2879725" cy="57943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altLang="ar-IQ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الدفاع عن الملعب</a:t>
            </a:r>
            <a:endParaRPr kumimoji="0" lang="en-US" altLang="ar-IQ" sz="3200" b="1" i="0" u="none" strike="noStrike" kern="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32">
            <a:hlinkClick r:id="rId9" action="ppaction://hlinkfile"/>
          </p:cNvPr>
          <p:cNvSpPr>
            <a:spLocks noChangeArrowheads="1"/>
          </p:cNvSpPr>
          <p:nvPr/>
        </p:nvSpPr>
        <p:spPr bwMode="auto">
          <a:xfrm>
            <a:off x="2195513" y="1557338"/>
            <a:ext cx="1871662" cy="1008062"/>
          </a:xfrm>
          <a:prstGeom prst="curvedDownArrow">
            <a:avLst>
              <a:gd name="adj1" fmla="val 37134"/>
              <a:gd name="adj2" fmla="val 74268"/>
              <a:gd name="adj3" fmla="val 33333"/>
            </a:avLst>
          </a:prstGeom>
          <a:solidFill>
            <a:srgbClr val="333399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IQ" altLang="ar-IQ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453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4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مهارات هجومية ومهارات دفاعية</a:t>
            </a:r>
            <a:endParaRPr kumimoji="0" lang="en-US" altLang="ar-IQ" sz="4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5795963" y="1109663"/>
            <a:ext cx="3243262" cy="615950"/>
          </a:xfrm>
          <a:prstGeom prst="rect">
            <a:avLst/>
          </a:prstGeom>
          <a:solidFill>
            <a:srgbClr val="00999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هجومية</a:t>
            </a:r>
            <a:endParaRPr kumimoji="0" lang="en-US" altLang="ar-IQ" sz="4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107950" y="1109663"/>
            <a:ext cx="3098800" cy="615950"/>
          </a:xfrm>
          <a:prstGeom prst="rect">
            <a:avLst/>
          </a:prstGeom>
          <a:solidFill>
            <a:srgbClr val="00999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دفاعية</a:t>
            </a:r>
            <a:endParaRPr kumimoji="0" lang="en-US" altLang="ar-IQ" sz="4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516688" y="2606675"/>
            <a:ext cx="2212975" cy="461963"/>
          </a:xfrm>
          <a:prstGeom prst="rect">
            <a:avLst/>
          </a:prstGeom>
          <a:solidFill>
            <a:srgbClr val="FFFFCC"/>
          </a:solidFill>
          <a:ln w="38100" cmpd="dbl">
            <a:solidFill>
              <a:srgbClr val="333399"/>
            </a:solidFill>
            <a:miter lim="800000"/>
            <a:headEnd/>
            <a:tailEnd/>
          </a:ln>
          <a:effectLst>
            <a:outerShdw sy="50000" kx="2453608" rotWithShape="0">
              <a:srgbClr val="808080">
                <a:alpha val="50000"/>
              </a:srgbClr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الإرسال</a:t>
            </a:r>
            <a:endParaRPr kumimoji="0" lang="en-US" altLang="ar-IQ" sz="32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ar-IQ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6588125" y="3760788"/>
            <a:ext cx="2212975" cy="460375"/>
          </a:xfrm>
          <a:prstGeom prst="rect">
            <a:avLst/>
          </a:prstGeom>
          <a:solidFill>
            <a:srgbClr val="FFFFCC"/>
          </a:solidFill>
          <a:ln w="38100" cmpd="dbl">
            <a:solidFill>
              <a:srgbClr val="333399"/>
            </a:solidFill>
            <a:miter lim="800000"/>
            <a:headEnd/>
            <a:tailEnd/>
          </a:ln>
          <a:effectLst>
            <a:outerShdw sy="50000" kx="2453608" rotWithShape="0">
              <a:srgbClr val="808080">
                <a:alpha val="50000"/>
              </a:srgbClr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3200" b="1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الإعداد</a:t>
            </a:r>
            <a:endParaRPr kumimoji="0" lang="en-US" altLang="ar-IQ" sz="3200" b="0" i="0" u="none" strike="noStrike" kern="0" cap="none" spc="0" normalizeH="0" baseline="0" noProof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6659563" y="4911725"/>
            <a:ext cx="2212975" cy="461963"/>
          </a:xfrm>
          <a:prstGeom prst="rect">
            <a:avLst/>
          </a:prstGeom>
          <a:solidFill>
            <a:srgbClr val="FFFFCC"/>
          </a:solidFill>
          <a:ln w="38100" cmpd="dbl">
            <a:solidFill>
              <a:srgbClr val="333399"/>
            </a:solidFill>
            <a:miter lim="800000"/>
            <a:headEnd/>
            <a:tailEnd/>
          </a:ln>
          <a:effectLst>
            <a:outerShdw sy="50000" kx="2453608" rotWithShape="0">
              <a:srgbClr val="808080">
                <a:alpha val="50000"/>
              </a:srgbClr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2800" b="1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الضرب الساحق</a:t>
            </a:r>
            <a:endParaRPr kumimoji="0" lang="en-US" altLang="ar-IQ" sz="2800" b="0" i="0" u="none" strike="noStrike" kern="0" cap="none" spc="0" normalizeH="0" baseline="0" noProof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6659563" y="6062663"/>
            <a:ext cx="2212975" cy="461962"/>
          </a:xfrm>
          <a:prstGeom prst="rect">
            <a:avLst/>
          </a:prstGeom>
          <a:solidFill>
            <a:srgbClr val="FFFFCC"/>
          </a:solidFill>
          <a:ln w="38100" cmpd="dbl">
            <a:solidFill>
              <a:srgbClr val="333399"/>
            </a:solidFill>
            <a:miter lim="800000"/>
            <a:headEnd/>
            <a:tailEnd/>
          </a:ln>
          <a:effectLst>
            <a:outerShdw sy="50000" kx="2453608" rotWithShape="0">
              <a:srgbClr val="808080">
                <a:alpha val="50000"/>
              </a:srgbClr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3200" b="1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حائط الصد</a:t>
            </a:r>
            <a:endParaRPr kumimoji="0" lang="en-US" altLang="ar-IQ" sz="3200" b="1" i="0" u="none" strike="noStrike" kern="0" cap="none" spc="0" normalizeH="0" baseline="0" noProof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ar-IQ" sz="3200" b="0" i="0" u="none" strike="noStrike" kern="0" cap="none" spc="0" normalizeH="0" baseline="0" noProof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414338" y="2492375"/>
            <a:ext cx="2212975" cy="461963"/>
          </a:xfrm>
          <a:prstGeom prst="rect">
            <a:avLst/>
          </a:prstGeom>
          <a:solidFill>
            <a:srgbClr val="FFFFCC"/>
          </a:solidFill>
          <a:ln w="38100" cmpd="dbl">
            <a:solidFill>
              <a:srgbClr val="333399"/>
            </a:solidFill>
            <a:miter lim="800000"/>
            <a:headEnd/>
            <a:tailEnd/>
          </a:ln>
          <a:effectLst>
            <a:outerShdw sy="50000" kx="-2453608" rotWithShape="0">
              <a:srgbClr val="808080">
                <a:alpha val="50000"/>
              </a:srgbClr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3200" b="1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الاستقبال</a:t>
            </a:r>
            <a:endParaRPr kumimoji="0" lang="en-US" altLang="ar-IQ" sz="3200" b="1" i="0" u="none" strike="noStrike" kern="0" cap="none" spc="0" normalizeH="0" baseline="0" noProof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ar-IQ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342900" y="3903663"/>
            <a:ext cx="2212975" cy="461962"/>
          </a:xfrm>
          <a:prstGeom prst="rect">
            <a:avLst/>
          </a:prstGeom>
          <a:solidFill>
            <a:srgbClr val="FFFFCC"/>
          </a:solidFill>
          <a:ln w="38100" cmpd="dbl">
            <a:solidFill>
              <a:srgbClr val="333399"/>
            </a:solidFill>
            <a:miter lim="800000"/>
            <a:headEnd/>
            <a:tailEnd/>
          </a:ln>
          <a:effectLst>
            <a:outerShdw sy="50000" kx="-2453608" rotWithShape="0">
              <a:srgbClr val="808080">
                <a:alpha val="50000"/>
              </a:srgbClr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3200" b="1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حائط الصد</a:t>
            </a:r>
            <a:endParaRPr kumimoji="0" lang="en-US" altLang="ar-IQ" sz="3200" b="0" i="0" u="none" strike="noStrike" kern="0" cap="none" spc="0" normalizeH="0" baseline="0" noProof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342900" y="5414963"/>
            <a:ext cx="2212975" cy="461962"/>
          </a:xfrm>
          <a:prstGeom prst="rect">
            <a:avLst/>
          </a:prstGeom>
          <a:solidFill>
            <a:srgbClr val="FFFFCC"/>
          </a:solidFill>
          <a:ln w="38100" cmpd="dbl">
            <a:solidFill>
              <a:srgbClr val="333399"/>
            </a:solidFill>
            <a:miter lim="800000"/>
            <a:headEnd/>
            <a:tailEnd/>
          </a:ln>
          <a:effectLst>
            <a:outerShdw sy="50000" kx="-2453608" rotWithShape="0">
              <a:srgbClr val="808080">
                <a:alpha val="50000"/>
              </a:srgbClr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2800" b="1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الدفاع عن الملعب</a:t>
            </a:r>
            <a:endParaRPr kumimoji="0" lang="en-US" altLang="ar-IQ" sz="2800" b="1" i="0" u="none" strike="noStrike" kern="0" cap="none" spc="0" normalizeH="0" baseline="0" noProof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ar-IQ" sz="2800" b="0" i="0" u="none" strike="noStrike" kern="0" cap="none" spc="0" normalizeH="0" baseline="0" noProof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32" descr="images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324100"/>
            <a:ext cx="3743325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076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gradFill rotWithShape="1">
            <a:gsLst>
              <a:gs pos="0">
                <a:srgbClr val="FFCC00">
                  <a:alpha val="89998"/>
                </a:srgbClr>
              </a:gs>
              <a:gs pos="100000">
                <a:srgbClr val="80808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4000" b="1" i="0" u="none" strike="noStrike" kern="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مهارات تؤدى بيد واحدة ومهارات تؤدى باليدين</a:t>
            </a:r>
            <a:endParaRPr kumimoji="0" lang="en-US" altLang="ar-IQ" sz="4000" b="1" i="0" u="none" strike="noStrike" kern="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5621338" y="1268413"/>
            <a:ext cx="2046287" cy="1223962"/>
          </a:xfrm>
          <a:prstGeom prst="octagon">
            <a:avLst>
              <a:gd name="adj" fmla="val 29287"/>
            </a:avLst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2400" b="1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مهارات تؤدى بيد واحدة</a:t>
            </a:r>
            <a:endParaRPr kumimoji="0" lang="en-US" altLang="ar-IQ" sz="3200" b="0" i="0" u="none" strike="noStrike" kern="0" cap="none" spc="0" normalizeH="0" baseline="0" noProof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900113" y="1412875"/>
            <a:ext cx="2016125" cy="1223963"/>
          </a:xfrm>
          <a:prstGeom prst="octagon">
            <a:avLst>
              <a:gd name="adj" fmla="val 29287"/>
            </a:avLst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2800" b="1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مهارات تؤدى باليدين</a:t>
            </a:r>
            <a:endParaRPr kumimoji="0" lang="en-US" altLang="ar-IQ" sz="3600" b="0" i="0" u="none" strike="noStrike" kern="0" cap="none" spc="0" normalizeH="0" baseline="0" noProof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011863" y="2565400"/>
            <a:ext cx="2089150" cy="792163"/>
          </a:xfrm>
          <a:prstGeom prst="rect">
            <a:avLst/>
          </a:prstGeom>
          <a:solidFill>
            <a:srgbClr val="FFFFCC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3200" b="1" i="0" u="none" strike="noStrike" kern="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الإرسال</a:t>
            </a:r>
            <a:endParaRPr kumimoji="0" lang="en-US" altLang="ar-IQ" sz="4000" b="0" i="0" u="none" strike="noStrike" kern="0" cap="none" spc="0" normalizeH="0" baseline="0" noProof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084888" y="3576638"/>
            <a:ext cx="2159000" cy="715962"/>
          </a:xfrm>
          <a:prstGeom prst="rect">
            <a:avLst/>
          </a:prstGeom>
          <a:solidFill>
            <a:srgbClr val="FFFFCC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3200" b="1" i="0" u="none" strike="noStrike" kern="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الضرب</a:t>
            </a:r>
            <a:endParaRPr kumimoji="0" lang="en-US" altLang="ar-IQ" sz="4000" b="0" i="0" u="none" strike="noStrike" kern="0" cap="none" spc="0" normalizeH="0" baseline="0" noProof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156325" y="4622800"/>
            <a:ext cx="2232025" cy="822325"/>
          </a:xfrm>
          <a:prstGeom prst="rect">
            <a:avLst/>
          </a:prstGeom>
          <a:solidFill>
            <a:srgbClr val="FFFFCC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2400" b="1" i="0" u="none" strike="noStrike" kern="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الدفاع</a:t>
            </a:r>
            <a:r>
              <a:rPr kumimoji="0" lang="ar-SA" altLang="ar-IQ" sz="2400" b="0" i="0" u="none" strike="noStrike" kern="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ar-SA" altLang="ar-IQ" sz="2400" b="1" i="0" u="none" strike="noStrike" kern="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عن</a:t>
            </a:r>
            <a:r>
              <a:rPr kumimoji="0" lang="ar-SA" altLang="ar-IQ" sz="2400" b="0" i="0" u="none" strike="noStrike" kern="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ar-SA" altLang="ar-IQ" sz="2400" b="1" i="0" u="none" strike="noStrike" kern="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الملعب</a:t>
            </a:r>
            <a:endParaRPr kumimoji="0" lang="en-US" altLang="ar-IQ" sz="3200" b="0" i="0" u="none" strike="noStrike" kern="0" cap="none" spc="0" normalizeH="0" baseline="0" noProof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6300788" y="5805488"/>
            <a:ext cx="2159000" cy="647700"/>
          </a:xfrm>
          <a:prstGeom prst="rect">
            <a:avLst/>
          </a:prstGeom>
          <a:solidFill>
            <a:srgbClr val="FFFFCC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3200" b="1" i="0" u="none" strike="noStrike" kern="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إعداد</a:t>
            </a:r>
            <a:endParaRPr kumimoji="0" lang="en-US" altLang="ar-IQ" sz="4000" b="0" i="0" u="none" strike="noStrike" kern="0" cap="none" spc="0" normalizeH="0" baseline="0" noProof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323850" y="2708275"/>
            <a:ext cx="2303463" cy="720725"/>
          </a:xfrm>
          <a:prstGeom prst="rect">
            <a:avLst/>
          </a:prstGeom>
          <a:solidFill>
            <a:srgbClr val="FFFFCC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4000" b="1" i="0" u="none" strike="noStrike" kern="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itchFamily="34" charset="0"/>
                <a:cs typeface="Traditional Arabic" pitchFamily="18" charset="-78"/>
              </a:rPr>
              <a:t>الإعداد</a:t>
            </a:r>
            <a:endParaRPr kumimoji="0" lang="en-US" altLang="ar-IQ" sz="4800" b="0" i="0" u="none" strike="noStrike" kern="0" cap="none" spc="0" normalizeH="0" baseline="0" noProof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395288" y="3789363"/>
            <a:ext cx="2160587" cy="720725"/>
          </a:xfrm>
          <a:prstGeom prst="rect">
            <a:avLst/>
          </a:prstGeom>
          <a:solidFill>
            <a:srgbClr val="FFFFCC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4000" b="1" i="0" u="none" strike="noStrike" kern="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cs typeface="Traditional Arabic" pitchFamily="18" charset="-78"/>
              </a:rPr>
              <a:t>الاستقبال</a:t>
            </a:r>
            <a:endParaRPr kumimoji="0" lang="en-US" altLang="ar-IQ" sz="4800" b="0" i="0" u="none" strike="noStrike" kern="0" cap="none" spc="0" normalizeH="0" baseline="0" noProof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395288" y="4868863"/>
            <a:ext cx="2089150" cy="792162"/>
          </a:xfrm>
          <a:prstGeom prst="rect">
            <a:avLst/>
          </a:prstGeom>
          <a:solidFill>
            <a:srgbClr val="FFFFCC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3600" b="1" i="0" u="none" strike="noStrike" kern="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cs typeface="Traditional Arabic" pitchFamily="18" charset="-78"/>
              </a:rPr>
              <a:t>الصد</a:t>
            </a:r>
            <a:endParaRPr kumimoji="0" lang="en-US" altLang="ar-IQ" sz="4400" b="0" i="0" u="none" strike="noStrike" kern="0" cap="none" spc="0" normalizeH="0" baseline="0" noProof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468313" y="5949950"/>
            <a:ext cx="2087562" cy="728663"/>
          </a:xfrm>
          <a:prstGeom prst="rect">
            <a:avLst/>
          </a:prstGeom>
          <a:solidFill>
            <a:srgbClr val="FFFFCC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2800" b="1" i="0" u="none" strike="noStrike" kern="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itchFamily="34" charset="0"/>
                <a:cs typeface="Traditional Arabic" pitchFamily="18" charset="-78"/>
              </a:rPr>
              <a:t>الدفاع عن الملعب</a:t>
            </a:r>
            <a:endParaRPr kumimoji="0" lang="en-US" altLang="ar-IQ" sz="3600" b="1" i="0" u="none" strike="noStrike" kern="0" cap="none" spc="0" normalizeH="0" baseline="0" noProof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355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4000" b="1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مهارات تؤدى من الثبات ومهارات تؤدى من الحركة</a:t>
            </a:r>
            <a:endParaRPr kumimoji="0" lang="en-US" altLang="ar-IQ" sz="40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5867400" y="1339850"/>
            <a:ext cx="2890838" cy="57626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2900" b="1" i="0" u="none" strike="noStrike" kern="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itchFamily="34" charset="0"/>
                <a:cs typeface="Traditional Arabic" pitchFamily="18" charset="-78"/>
              </a:rPr>
              <a:t>مهارات تؤدى من الثبات</a:t>
            </a:r>
            <a:endParaRPr kumimoji="0" lang="en-US" altLang="ar-IQ" sz="3600" b="1" i="0" u="none" strike="noStrike" kern="0" cap="none" spc="0" normalizeH="0" baseline="0" noProof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684213" y="1484313"/>
            <a:ext cx="3240087" cy="56356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2500" b="1" i="0" u="none" strike="noStrike" kern="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ومهارات تؤدى من الحركة</a:t>
            </a:r>
            <a:endParaRPr kumimoji="0" lang="en-US" altLang="ar-IQ" sz="3200" b="0" i="0" u="none" strike="noStrike" kern="0" cap="none" spc="0" normalizeH="0" baseline="0" noProof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7812088" y="2276475"/>
            <a:ext cx="1331912" cy="936625"/>
          </a:xfrm>
          <a:prstGeom prst="ellipse">
            <a:avLst/>
          </a:prstGeom>
          <a:solidFill>
            <a:srgbClr val="FFCC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2400" b="1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الإرسال</a:t>
            </a:r>
            <a:endParaRPr kumimoji="0" lang="en-US" altLang="ar-IQ" sz="3200" b="0" i="0" u="none" strike="noStrike" kern="0" cap="none" spc="0" normalizeH="0" baseline="0" noProof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5435600" y="2276475"/>
            <a:ext cx="1593850" cy="1008063"/>
          </a:xfrm>
          <a:prstGeom prst="ellipse">
            <a:avLst/>
          </a:prstGeom>
          <a:solidFill>
            <a:srgbClr val="FFCC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الإعداد</a:t>
            </a:r>
            <a:endParaRPr kumimoji="0" lang="en-US" altLang="ar-IQ" sz="4000" b="0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7667625" y="4724400"/>
            <a:ext cx="1476375" cy="936625"/>
          </a:xfrm>
          <a:prstGeom prst="ellipse">
            <a:avLst/>
          </a:prstGeom>
          <a:solidFill>
            <a:srgbClr val="FFCC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2000" b="1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الاستقبال</a:t>
            </a:r>
            <a:endParaRPr kumimoji="0" lang="en-US" altLang="ar-IQ" sz="2800" b="0" i="0" u="none" strike="noStrike" kern="0" cap="none" spc="0" normalizeH="0" baseline="0" noProof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14"/>
          <p:cNvSpPr>
            <a:spLocks noChangeArrowheads="1"/>
          </p:cNvSpPr>
          <p:nvPr/>
        </p:nvSpPr>
        <p:spPr bwMode="auto">
          <a:xfrm>
            <a:off x="5435600" y="4652963"/>
            <a:ext cx="1614488" cy="1008062"/>
          </a:xfrm>
          <a:prstGeom prst="ellipse">
            <a:avLst/>
          </a:prstGeom>
          <a:solidFill>
            <a:srgbClr val="FFCC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2400" b="1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الدفاع عن الملعب</a:t>
            </a:r>
            <a:endParaRPr kumimoji="0" lang="en-US" altLang="ar-IQ" sz="3200" b="0" i="0" u="none" strike="noStrike" kern="0" cap="none" spc="0" normalizeH="0" baseline="0" noProof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3348038" y="2276475"/>
            <a:ext cx="1368425" cy="1081088"/>
          </a:xfrm>
          <a:prstGeom prst="ellipse">
            <a:avLst/>
          </a:prstGeom>
          <a:solidFill>
            <a:srgbClr val="FFCC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الإرسال</a:t>
            </a:r>
            <a:endParaRPr kumimoji="0" lang="en-US" altLang="ar-IQ" sz="3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0" y="2420938"/>
            <a:ext cx="1691680" cy="1008062"/>
          </a:xfrm>
          <a:prstGeom prst="ellipse">
            <a:avLst/>
          </a:prstGeom>
          <a:solidFill>
            <a:srgbClr val="FFCC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الإعداد</a:t>
            </a:r>
            <a:endParaRPr kumimoji="0" lang="en-US" altLang="ar-IQ" sz="4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5"/>
          <p:cNvSpPr>
            <a:spLocks noChangeArrowheads="1"/>
          </p:cNvSpPr>
          <p:nvPr/>
        </p:nvSpPr>
        <p:spPr bwMode="auto">
          <a:xfrm>
            <a:off x="0" y="4149725"/>
            <a:ext cx="1476375" cy="863600"/>
          </a:xfrm>
          <a:prstGeom prst="ellipse">
            <a:avLst/>
          </a:prstGeom>
          <a:solidFill>
            <a:srgbClr val="FFCC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حائط الصد</a:t>
            </a:r>
            <a:endParaRPr kumimoji="0" lang="en-US" altLang="ar-IQ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val 16"/>
          <p:cNvSpPr>
            <a:spLocks noChangeArrowheads="1"/>
          </p:cNvSpPr>
          <p:nvPr/>
        </p:nvSpPr>
        <p:spPr bwMode="auto">
          <a:xfrm>
            <a:off x="1258888" y="5373688"/>
            <a:ext cx="1728787" cy="833437"/>
          </a:xfrm>
          <a:prstGeom prst="ellipse">
            <a:avLst/>
          </a:prstGeom>
          <a:solidFill>
            <a:srgbClr val="FFCC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الدفاع عن الملعب</a:t>
            </a:r>
            <a:endParaRPr kumimoji="0" lang="en-US" altLang="ar-IQ" sz="3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3348038" y="3933825"/>
            <a:ext cx="1368425" cy="1008063"/>
          </a:xfrm>
          <a:prstGeom prst="ellipse">
            <a:avLst/>
          </a:prstGeom>
          <a:solidFill>
            <a:srgbClr val="FFCC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الضرب الساحق</a:t>
            </a:r>
            <a:endParaRPr kumimoji="0" lang="en-US" altLang="ar-IQ" sz="3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064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490538"/>
            <a:ext cx="82296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4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تصنيف المهارات الأساسية فى الكرة الطائرة</a:t>
            </a:r>
            <a:r>
              <a:rPr kumimoji="0" lang="ar-SA" altLang="ar-IQ" sz="4000" b="1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ar-SA" altLang="ar-IQ" sz="4000" b="1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altLang="ar-IQ" sz="4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graphicFrame>
        <p:nvGraphicFramePr>
          <p:cNvPr id="3" name="Group 240"/>
          <p:cNvGraphicFramePr>
            <a:graphicFrameLocks/>
          </p:cNvGraphicFramePr>
          <p:nvPr/>
        </p:nvGraphicFramePr>
        <p:xfrm>
          <a:off x="323850" y="852488"/>
          <a:ext cx="8362950" cy="5852040"/>
        </p:xfrm>
        <a:graphic>
          <a:graphicData uri="http://schemas.openxmlformats.org/drawingml/2006/table">
            <a:tbl>
              <a:tblPr rtl="1"/>
              <a:tblGrid>
                <a:gridCol w="3171825"/>
                <a:gridCol w="1831975"/>
                <a:gridCol w="3359150"/>
              </a:tblGrid>
              <a:tr h="365720">
                <a:tc>
                  <a:txBody>
                    <a:bodyPr/>
                    <a:lstStyle>
                      <a:lvl1pPr marL="342900" indent="-342900" algn="l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هجوميـــة</a:t>
                      </a:r>
                      <a:endParaRPr kumimoji="0" lang="ar-SA" altLang="ar-IQ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(أ)  النوع</a:t>
                      </a:r>
                      <a:endParaRPr kumimoji="0" lang="ar-SA" altLang="ar-IQ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دفاعيـــة</a:t>
                      </a:r>
                      <a:endParaRPr kumimoji="0" lang="ar-SA" altLang="ar-IQ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</a:tr>
              <a:tr h="518104">
                <a:tc>
                  <a:txBody>
                    <a:bodyPr/>
                    <a:lstStyle>
                      <a:lvl1pPr marL="342900" indent="-342900" algn="l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ضرب ساحق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صــــد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457200" algn="l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914400" algn="l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371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18288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الاستقبال         الصد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دفاع عن الملعب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67">
                <a:tc>
                  <a:txBody>
                    <a:bodyPr/>
                    <a:lstStyle>
                      <a:lvl1pPr marL="342900" indent="-342900" algn="l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بيد واحدة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(ب)   الأداء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باليديــــــن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</a:tr>
              <a:tr h="731441">
                <a:tc>
                  <a:txBody>
                    <a:bodyPr/>
                    <a:lstStyle>
                      <a:lvl1pPr marL="342900" indent="-342900" algn="l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إرسال         إعــداد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هجـوم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دفاع من الوقوف والدحرجة الجانبية والغطس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457200" algn="l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914400" algn="l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371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18288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إعداد             صد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استقبال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دفاع من الوقوف والدحرجة الخلفية والغطس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67">
                <a:tc>
                  <a:txBody>
                    <a:bodyPr/>
                    <a:lstStyle>
                      <a:lvl1pPr marL="342900" indent="-342900" algn="l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مــــن الثبـــــات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34" charset="0"/>
                        <a:cs typeface="Traditional Arabic" pitchFamily="18" charset="-78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(جـ) وضع الجسم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من الحركة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</a:tr>
              <a:tr h="518104">
                <a:tc>
                  <a:txBody>
                    <a:bodyPr/>
                    <a:lstStyle>
                      <a:lvl1pPr marL="342900" indent="-342900" algn="l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استقبال        الإعداد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إرسـال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457200" algn="l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914400" algn="l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371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18288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استقبال      هجـــوم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صد       </a:t>
                      </a:r>
                      <a:r>
                        <a:rPr kumimoji="0" lang="en-US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الإعداد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67">
                <a:tc>
                  <a:txBody>
                    <a:bodyPr/>
                    <a:lstStyle>
                      <a:lvl1pPr marL="342900" indent="-342900" algn="l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وسيطـــة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(ء)   الهــدف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(نهائية حاسمة)</a:t>
                      </a:r>
                      <a:endParaRPr kumimoji="0" lang="ar-SA" altLang="ar-IQ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</a:tr>
              <a:tr h="731441">
                <a:tc>
                  <a:txBody>
                    <a:bodyPr/>
                    <a:lstStyle>
                      <a:lvl1pPr marL="342900" indent="-342900" algn="l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إعــــــداد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صــدد (دفاعى)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دفاع عن الملعب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457200" algn="l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914400" algn="l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371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18288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إرســـــــال هجــــــــوم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(صدد هجومى)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4767">
                <a:tc>
                  <a:txBody>
                    <a:bodyPr/>
                    <a:lstStyle>
                      <a:lvl1pPr marL="342900" indent="-342900" algn="l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قريبة من الشبكة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(هـ)المسافة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بعيدة من الشبكة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731441">
                <a:tc>
                  <a:txBody>
                    <a:bodyPr/>
                    <a:lstStyle>
                      <a:lvl1pPr marL="342900" indent="-342900" algn="l" defTabSz="914400" rtl="1" eaLnBrk="1" latinLnBrk="0" hangingPunct="1">
                        <a:spcBef>
                          <a:spcPct val="20000"/>
                        </a:spcBef>
                        <a:tabLst>
                          <a:tab pos="411163" algn="l"/>
                        </a:tabLst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 defTabSz="914400" rtl="1" eaLnBrk="1" latinLnBrk="0" hangingPunct="1">
                        <a:spcBef>
                          <a:spcPct val="20000"/>
                        </a:spcBef>
                        <a:tabLst>
                          <a:tab pos="411163" algn="l"/>
                        </a:tabLst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 defTabSz="914400" rtl="1" eaLnBrk="1" latinLnBrk="0" hangingPunct="1">
                        <a:spcBef>
                          <a:spcPct val="20000"/>
                        </a:spcBef>
                        <a:tabLst>
                          <a:tab pos="411163" algn="l"/>
                        </a:tabLst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 defTabSz="914400" rtl="1" eaLnBrk="1" latinLnBrk="0" hangingPunct="1">
                        <a:spcBef>
                          <a:spcPct val="20000"/>
                        </a:spcBef>
                        <a:tabLst>
                          <a:tab pos="411163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 defTabSz="914400" rtl="1" eaLnBrk="1" latinLnBrk="0" hangingPunct="1">
                        <a:spcBef>
                          <a:spcPct val="20000"/>
                        </a:spcBef>
                        <a:tabLst>
                          <a:tab pos="411163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11163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11163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11163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11163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11163" algn="l"/>
                        </a:tabLst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الضرب الساحق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1163" algn="l"/>
                        </a:tabLst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*حائط الصد * الإعداد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457200" algn="l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914400" algn="l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371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18288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1" eaLnBrk="1" latinLnBrk="0" hangingPunct="1">
                        <a:spcBef>
                          <a:spcPct val="20000"/>
                        </a:spcBef>
                        <a:tabLst>
                          <a:tab pos="411163" algn="l"/>
                        </a:tabLst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 defTabSz="914400" rtl="1" eaLnBrk="1" latinLnBrk="0" hangingPunct="1">
                        <a:spcBef>
                          <a:spcPct val="20000"/>
                        </a:spcBef>
                        <a:tabLst>
                          <a:tab pos="411163" algn="l"/>
                        </a:tabLst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 defTabSz="914400" rtl="1" eaLnBrk="1" latinLnBrk="0" hangingPunct="1">
                        <a:spcBef>
                          <a:spcPct val="20000"/>
                        </a:spcBef>
                        <a:tabLst>
                          <a:tab pos="411163" algn="l"/>
                        </a:tabLst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 defTabSz="914400" rtl="1" eaLnBrk="1" latinLnBrk="0" hangingPunct="1">
                        <a:spcBef>
                          <a:spcPct val="20000"/>
                        </a:spcBef>
                        <a:tabLst>
                          <a:tab pos="411163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 defTabSz="914400" rtl="1" eaLnBrk="1" latinLnBrk="0" hangingPunct="1">
                        <a:spcBef>
                          <a:spcPct val="20000"/>
                        </a:spcBef>
                        <a:tabLst>
                          <a:tab pos="411163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11163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11163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11163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11163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11163" algn="l"/>
                        </a:tabLst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الضرب الساحق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11163" algn="l"/>
                        </a:tabLst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الإعداد   * الإرسال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11163" algn="l"/>
                        </a:tabLst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الدفاع عن الملعب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4767">
                <a:tc>
                  <a:txBody>
                    <a:bodyPr/>
                    <a:lstStyle>
                      <a:lvl1pPr marL="342900" indent="-342900" algn="l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داخل حدود الملعب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(و) المكان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خارج حدود الملعب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731441">
                <a:tc>
                  <a:txBody>
                    <a:bodyPr/>
                    <a:lstStyle>
                      <a:lvl1pPr marL="342900" indent="-342900" algn="l" defTabSz="914400" rtl="1" eaLnBrk="1" latinLnBrk="0" hangingPunct="1">
                        <a:spcBef>
                          <a:spcPct val="20000"/>
                        </a:spcBef>
                        <a:tabLst>
                          <a:tab pos="411163" algn="l"/>
                        </a:tabLst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 defTabSz="914400" rtl="1" eaLnBrk="1" latinLnBrk="0" hangingPunct="1">
                        <a:spcBef>
                          <a:spcPct val="20000"/>
                        </a:spcBef>
                        <a:tabLst>
                          <a:tab pos="411163" algn="l"/>
                        </a:tabLst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 defTabSz="914400" rtl="1" eaLnBrk="1" latinLnBrk="0" hangingPunct="1">
                        <a:spcBef>
                          <a:spcPct val="20000"/>
                        </a:spcBef>
                        <a:tabLst>
                          <a:tab pos="411163" algn="l"/>
                        </a:tabLst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 defTabSz="914400" rtl="1" eaLnBrk="1" latinLnBrk="0" hangingPunct="1">
                        <a:spcBef>
                          <a:spcPct val="20000"/>
                        </a:spcBef>
                        <a:tabLst>
                          <a:tab pos="411163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 defTabSz="914400" rtl="1" eaLnBrk="1" latinLnBrk="0" hangingPunct="1">
                        <a:spcBef>
                          <a:spcPct val="20000"/>
                        </a:spcBef>
                        <a:tabLst>
                          <a:tab pos="411163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11163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11163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11163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11163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11163" algn="l"/>
                        </a:tabLst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الإعداد  * الصد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11163" algn="l"/>
                        </a:tabLst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الضرب الساحق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11163" algn="l"/>
                        </a:tabLst>
                      </a:pPr>
                      <a:r>
                        <a:rPr kumimoji="0" lang="ar-SA" altLang="ar-IQ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الدفاع عن الملعب</a:t>
                      </a:r>
                      <a:endParaRPr kumimoji="0" lang="ar-SA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1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457200" algn="l" defTabSz="914400" rtl="1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914400" algn="l" defTabSz="914400" rtl="1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3716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1828800" algn="l" defTabSz="914400" rtl="1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altLang="ar-IQ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1" eaLnBrk="1" latinLnBrk="0" hangingPunct="1">
                        <a:spcBef>
                          <a:spcPct val="20000"/>
                        </a:spcBef>
                        <a:tabLst>
                          <a:tab pos="411163" algn="l"/>
                        </a:tabLst>
                        <a:defRPr sz="2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algn="l" defTabSz="914400" rtl="1" eaLnBrk="1" latinLnBrk="0" hangingPunct="1">
                        <a:spcBef>
                          <a:spcPct val="20000"/>
                        </a:spcBef>
                        <a:tabLst>
                          <a:tab pos="411163" algn="l"/>
                        </a:tabLst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algn="l" defTabSz="914400" rtl="1" eaLnBrk="1" latinLnBrk="0" hangingPunct="1">
                        <a:spcBef>
                          <a:spcPct val="20000"/>
                        </a:spcBef>
                        <a:tabLst>
                          <a:tab pos="411163" algn="l"/>
                        </a:tabLst>
                        <a:defRPr sz="20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algn="l" defTabSz="914400" rtl="1" eaLnBrk="1" latinLnBrk="0" hangingPunct="1">
                        <a:spcBef>
                          <a:spcPct val="20000"/>
                        </a:spcBef>
                        <a:tabLst>
                          <a:tab pos="411163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algn="l" defTabSz="914400" rtl="1" eaLnBrk="1" latinLnBrk="0" hangingPunct="1">
                        <a:spcBef>
                          <a:spcPct val="20000"/>
                        </a:spcBef>
                        <a:tabLst>
                          <a:tab pos="411163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11163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11163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11163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11163" algn="l"/>
                        </a:tabLst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1163" algn="l"/>
                        </a:tabLst>
                      </a:pPr>
                      <a:r>
                        <a:rPr kumimoji="0" lang="ar-SA" altLang="ar-IQ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* الإرسال    * الإعداد</a:t>
                      </a:r>
                      <a:endParaRPr kumimoji="0" lang="ar-SA" altLang="ar-IQ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11163" algn="l"/>
                        </a:tabLst>
                      </a:pPr>
                      <a:r>
                        <a:rPr kumimoji="0" lang="ar-SA" altLang="ar-IQ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الدفاع عن الملعب</a:t>
                      </a:r>
                      <a:endParaRPr kumimoji="0" lang="ar-SA" altLang="ar-IQ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11163" algn="l"/>
                        </a:tabLst>
                      </a:pPr>
                      <a:r>
                        <a:rPr kumimoji="0" lang="ar-SA" altLang="ar-IQ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ضرب الساحق</a:t>
                      </a:r>
                      <a:endParaRPr kumimoji="0" lang="ar-SA" altLang="ar-IQ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78306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239</Words>
  <Application>Microsoft Office PowerPoint</Application>
  <PresentationFormat>عرض على الشاشة (3:4)‏</PresentationFormat>
  <Paragraphs>95</Paragraphs>
  <Slides>7</Slides>
  <Notes>3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2o1O</dc:creator>
  <cp:lastModifiedBy>DR.Ahmed Saker 2o1O</cp:lastModifiedBy>
  <cp:revision>3</cp:revision>
  <dcterms:created xsi:type="dcterms:W3CDTF">2018-12-13T22:09:27Z</dcterms:created>
  <dcterms:modified xsi:type="dcterms:W3CDTF">2018-12-13T22:31:01Z</dcterms:modified>
</cp:coreProperties>
</file>